
<file path=[Content_Types].xml><?xml version="1.0" encoding="utf-8"?>
<Types xmlns="http://schemas.openxmlformats.org/package/2006/content-types">
  <Default Extension="jpeg" ContentType="image/jpe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28" r:id="rId3"/>
    <p:sldId id="256" r:id="rId4"/>
    <p:sldId id="257" r:id="rId5"/>
    <p:sldId id="258" r:id="rId6"/>
    <p:sldId id="259" r:id="rId7"/>
    <p:sldId id="260" r:id="rId8"/>
    <p:sldId id="261" r:id="rId9"/>
    <p:sldId id="275" r:id="rId10"/>
    <p:sldId id="280" r:id="rId11"/>
    <p:sldId id="281" r:id="rId12"/>
    <p:sldId id="295" r:id="rId13"/>
    <p:sldId id="296" r:id="rId14"/>
    <p:sldId id="276" r:id="rId15"/>
    <p:sldId id="277" r:id="rId16"/>
    <p:sldId id="278" r:id="rId17"/>
    <p:sldId id="282" r:id="rId18"/>
    <p:sldId id="279" r:id="rId19"/>
    <p:sldId id="262" r:id="rId20"/>
    <p:sldId id="329" r:id="rId21"/>
    <p:sldId id="263" r:id="rId22"/>
    <p:sldId id="264" r:id="rId23"/>
    <p:sldId id="265" r:id="rId24"/>
    <p:sldId id="284" r:id="rId25"/>
    <p:sldId id="330" r:id="rId26"/>
    <p:sldId id="266" r:id="rId27"/>
    <p:sldId id="267" r:id="rId28"/>
    <p:sldId id="268" r:id="rId29"/>
    <p:sldId id="286" r:id="rId30"/>
    <p:sldId id="269" r:id="rId31"/>
    <p:sldId id="297" r:id="rId32"/>
    <p:sldId id="270" r:id="rId33"/>
    <p:sldId id="298" r:id="rId34"/>
    <p:sldId id="272" r:id="rId35"/>
    <p:sldId id="273" r:id="rId36"/>
    <p:sldId id="274" r:id="rId37"/>
    <p:sldId id="28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0"/>
    <p:restoredTop sz="94523"/>
  </p:normalViewPr>
  <p:slideViewPr>
    <p:cSldViewPr snapToGrid="0" snapToObjects="1">
      <p:cViewPr varScale="1">
        <p:scale>
          <a:sx n="78" d="100"/>
          <a:sy n="78" d="100"/>
        </p:scale>
        <p:origin x="10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" Target="slides/slide2.xml"/><Relationship Id="rId39" Type="http://schemas.openxmlformats.org/officeDocument/2006/relationships/presProps" Target="presProps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  <a:endParaRPr kumimoji="1" lang="en-US" altLang="zh-CN"/>
          </a:p>
          <a:p>
            <a:pPr lvl="1"/>
            <a:r>
              <a:rPr kumimoji="1" lang="en-US" altLang="zh-CN"/>
              <a:t>Second level</a:t>
            </a:r>
            <a:endParaRPr kumimoji="1" lang="en-US" altLang="zh-CN"/>
          </a:p>
          <a:p>
            <a:pPr lvl="2"/>
            <a:r>
              <a:rPr kumimoji="1" lang="en-US" altLang="zh-CN"/>
              <a:t>Third level</a:t>
            </a:r>
            <a:endParaRPr kumimoji="1" lang="en-US" altLang="zh-CN"/>
          </a:p>
          <a:p>
            <a:pPr lvl="3"/>
            <a:r>
              <a:rPr kumimoji="1" lang="en-US" altLang="zh-CN"/>
              <a:t>Fourth level</a:t>
            </a:r>
            <a:endParaRPr kumimoji="1" lang="en-US" altLang="zh-CN"/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EE56-D2D5-564E-BA78-F47BC99DC33B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63C0-0557-7848-8727-586DE8CE3E8C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7890" y="2766060"/>
            <a:ext cx="10515600" cy="1325563"/>
          </a:xfrm>
        </p:spPr>
        <p:txBody>
          <a:bodyPr/>
          <a:p>
            <a:pPr algn="ctr"/>
            <a:r>
              <a:rPr lang="zh-CN" altLang="en-US"/>
              <a:t>教师端效果图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160135" y="296354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030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kumimoji="1" lang="zh-CN" altLang="en-US" b="1">
                <a:latin typeface="Songti TC" panose="02010600040101010101" pitchFamily="2" charset="-120"/>
                <a:ea typeface="宋体" panose="02010600030101010101" pitchFamily="2" charset="-122"/>
              </a:rPr>
              <a:t>已结束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教学空间-活动-已结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361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批阅作文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活动-批阅作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9660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批阅作文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活动-批阅作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7937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"/>
          <p:cNvSpPr txBox="1"/>
          <p:nvPr/>
        </p:nvSpPr>
        <p:spPr>
          <a:xfrm>
            <a:off x="278424" y="615455"/>
            <a:ext cx="391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手动创建测验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教学空间-活动-手动创建测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8902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916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智能推送测验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教学空间-活动-智能推送测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7125" y="1079500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统计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班级统计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统计-班级统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430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统计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班级统计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详细成绩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统计-班级统计 -详细成绩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8773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4549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教学空间页（</a:t>
            </a:r>
            <a:r>
              <a:rPr kumimoji="1" lang="zh-CN" altLang="en-US" b="1"/>
              <a:t> 统计</a:t>
            </a:r>
            <a:r>
              <a:rPr kumimoji="1" lang="en-US" altLang="zh-CN" b="1"/>
              <a:t>-</a:t>
            </a:r>
            <a:r>
              <a:rPr kumimoji="1" lang="zh-CN" altLang="en-US" b="1"/>
              <a:t>班级统计</a:t>
            </a:r>
            <a:r>
              <a:rPr kumimoji="1" lang="en-US" altLang="zh-CN" b="1"/>
              <a:t>-</a:t>
            </a:r>
            <a:r>
              <a:rPr kumimoji="1" lang="zh-CN" altLang="en-US" b="1"/>
              <a:t>课程统计 </a:t>
            </a:r>
            <a:r>
              <a:rPr kumimoji="1" lang="zh-CN" altLang="en-US"/>
              <a:t>） </a:t>
            </a:r>
            <a:endParaRPr kumimoji="1" lang="zh-CN" altLang="en-US"/>
          </a:p>
        </p:txBody>
      </p:sp>
      <p:pic>
        <p:nvPicPr>
          <p:cNvPr id="3" name="图片 2" descr="统计-班级统计 - 课程统计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469" y="405905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管理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添加班级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管理-添加班级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75335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管理-添加班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45847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l="6642" t="9506" r="42176" b="8984"/>
          <a:stretch>
            <a:fillRect/>
          </a:stretch>
        </p:blipFill>
        <p:spPr>
          <a:xfrm>
            <a:off x="2063351" y="2443686"/>
            <a:ext cx="829733" cy="16541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96237" y="409786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Android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App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63125" y="58551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教师端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39635" y="585511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学生端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67" t="17291" b="19382"/>
          <a:stretch>
            <a:fillRect/>
          </a:stretch>
        </p:blipFill>
        <p:spPr>
          <a:xfrm>
            <a:off x="8022582" y="2447198"/>
            <a:ext cx="2895600" cy="1963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63125" y="429860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网页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45586" y="58551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服务器端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1" name="Can 10"/>
          <p:cNvSpPr/>
          <p:nvPr/>
        </p:nvSpPr>
        <p:spPr>
          <a:xfrm>
            <a:off x="4826000" y="2443686"/>
            <a:ext cx="1778000" cy="1654181"/>
          </a:xfrm>
          <a:prstGeom prst="can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70927" y="409786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数据库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45586" y="2864641"/>
            <a:ext cx="13388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用户表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题库表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测试题目表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测试结果表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cxnSp>
        <p:nvCxnSpPr>
          <p:cNvPr id="16" name="Straight Arrow Connector 15"/>
          <p:cNvCxnSpPr>
            <a:stCxn id="4" idx="3"/>
            <a:endCxn id="11" idx="2"/>
          </p:cNvCxnSpPr>
          <p:nvPr/>
        </p:nvCxnSpPr>
        <p:spPr>
          <a:xfrm>
            <a:off x="2893084" y="3270777"/>
            <a:ext cx="193291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4"/>
          </p:cNvCxnSpPr>
          <p:nvPr/>
        </p:nvCxnSpPr>
        <p:spPr>
          <a:xfrm flipV="1">
            <a:off x="6604000" y="3270776"/>
            <a:ext cx="1695748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1170" y="2670823"/>
            <a:ext cx="658962" cy="11696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9334" y="2567495"/>
            <a:ext cx="1871575" cy="1080211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269323" y="831110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美工</a:t>
            </a:r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1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人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cxnSp>
        <p:nvCxnSpPr>
          <p:cNvPr id="39" name="Curved Connector 38"/>
          <p:cNvCxnSpPr>
            <a:stCxn id="37" idx="1"/>
            <a:endCxn id="4" idx="0"/>
          </p:cNvCxnSpPr>
          <p:nvPr/>
        </p:nvCxnSpPr>
        <p:spPr>
          <a:xfrm rot="10800000" flipV="1">
            <a:off x="2478219" y="1015776"/>
            <a:ext cx="2791105" cy="1427910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37" idx="3"/>
            <a:endCxn id="8" idx="0"/>
          </p:cNvCxnSpPr>
          <p:nvPr/>
        </p:nvCxnSpPr>
        <p:spPr>
          <a:xfrm>
            <a:off x="6263506" y="1015776"/>
            <a:ext cx="3206876" cy="1431422"/>
          </a:xfrm>
          <a:prstGeom prst="curvedConnector2">
            <a:avLst/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96062" y="1586877"/>
            <a:ext cx="2226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数据库设计维护 </a:t>
            </a:r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1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人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后端接口开发 </a:t>
            </a:r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2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人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487300" y="4783667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App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前端开发 </a:t>
            </a:r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1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人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01086" y="4884038"/>
            <a:ext cx="197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网页前端开发 </a:t>
            </a:r>
            <a:r>
              <a:rPr kumimoji="1" lang="en-US" altLang="zh-CN">
                <a:latin typeface="Songti TC" panose="02010600040101010101" pitchFamily="2" charset="-120"/>
                <a:ea typeface="Songti TC" panose="02010600040101010101" pitchFamily="2" charset="-120"/>
              </a:rPr>
              <a:t>1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人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cxnSp>
        <p:nvCxnSpPr>
          <p:cNvPr id="55" name="Curved Connector 54"/>
          <p:cNvCxnSpPr>
            <a:stCxn id="46" idx="2"/>
            <a:endCxn id="11" idx="1"/>
          </p:cNvCxnSpPr>
          <p:nvPr/>
        </p:nvCxnSpPr>
        <p:spPr>
          <a:xfrm rot="16200000" flipH="1">
            <a:off x="5607015" y="2335701"/>
            <a:ext cx="210478" cy="5492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Curved Connector 58"/>
          <p:cNvCxnSpPr>
            <a:stCxn id="51" idx="0"/>
            <a:endCxn id="5" idx="2"/>
          </p:cNvCxnSpPr>
          <p:nvPr/>
        </p:nvCxnSpPr>
        <p:spPr>
          <a:xfrm rot="5400000" flipH="1" flipV="1">
            <a:off x="2330481" y="4606018"/>
            <a:ext cx="316468" cy="38831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Curved Connector 61"/>
          <p:cNvCxnSpPr>
            <a:stCxn id="52" idx="0"/>
            <a:endCxn id="9" idx="2"/>
          </p:cNvCxnSpPr>
          <p:nvPr/>
        </p:nvCxnSpPr>
        <p:spPr>
          <a:xfrm rot="16200000" flipV="1">
            <a:off x="9278244" y="4775989"/>
            <a:ext cx="216097" cy="1"/>
          </a:xfrm>
          <a:prstGeom prst="curvedConnector3">
            <a:avLst>
              <a:gd name="adj1" fmla="val 50000"/>
            </a:avLst>
          </a:prstGeom>
          <a:ln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1221" y="74666"/>
            <a:ext cx="2961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新需求：学生使用的网页端</a:t>
            </a:r>
            <a:endParaRPr kumimoji="1" lang="zh-CN" altLang="en-US">
              <a:solidFill>
                <a:srgbClr val="FF0000"/>
              </a:solidFill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管理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添加班级 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–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手动添加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管理-添加学生-手动添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4613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管理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添加班级 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–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批量导入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管理-添加学生-批量导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17575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管理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添加老师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管理-添加老师-手动添加无弹窗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9789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87949" y="365900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管理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添加老师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管理-添加老师-手动添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4836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管理-添加老师-批量导入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45847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296050"/>
            <a:ext cx="3555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课程资料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资料-课程资料-新建目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738505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469" y="30621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课程资料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资料-课程资料-添加资料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67564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77789" y="245885"/>
            <a:ext cx="3929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宋体" panose="02010600030101010101" pitchFamily="2" charset="-122"/>
              </a:rPr>
              <a:t>新建目录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资料-题库-新建目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76835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37784" y="156350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图片 3" descr="资料-题库-添加题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525780"/>
            <a:ext cx="10058400" cy="63855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7639" y="176035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 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添加题目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资料-题库-单选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594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首页 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密码登陆）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密码登录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469" y="256045"/>
            <a:ext cx="405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 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添加题目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资料-题库-短文理解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66370"/>
            <a:ext cx="10058400" cy="66846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添加题目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资料-题库-填空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添加题目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资料-题库-读后填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22020"/>
            <a:ext cx="10058400" cy="57937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999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题库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添加题目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资料-题库-作文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试卷库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资料-试卷库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0805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423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试卷库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手动创建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资料-试卷库-手动创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6360"/>
            <a:ext cx="10058400" cy="668464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481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（ 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资料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试卷库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手动创建 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添加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图片 3" descr="资料-题库-手动创建-添加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867410"/>
            <a:ext cx="10058400" cy="59404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首页 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验证码登陆）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验证码登录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361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首页 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 验证码登陆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首次登陆）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" name="图片 1" descr="密码确认NEW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教学空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139190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53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导航区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-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个人设置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个人设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488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030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kumimoji="1" lang="zh-CN" altLang="en-US" b="1">
                <a:latin typeface="Songti TC" panose="02010600040101010101" pitchFamily="2" charset="-120"/>
                <a:ea typeface="宋体" panose="02010600030101010101" pitchFamily="2" charset="-122"/>
              </a:rPr>
              <a:t>未开始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教学空间-活动-未开始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98361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67629" y="615455"/>
            <a:ext cx="30308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教学空间页（</a:t>
            </a:r>
            <a:r>
              <a:rPr kumimoji="1" lang="zh-CN" altLang="en-US" b="1">
                <a:latin typeface="Songti TC" panose="02010600040101010101" pitchFamily="2" charset="-120"/>
                <a:ea typeface="Songti TC" panose="02010600040101010101" pitchFamily="2" charset="-120"/>
              </a:rPr>
              <a:t>活动</a:t>
            </a:r>
            <a:r>
              <a:rPr kumimoji="1" lang="en-US" altLang="zh-CN" b="1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kumimoji="1" lang="zh-CN" altLang="en-US" b="1">
                <a:latin typeface="Songti TC" panose="02010600040101010101" pitchFamily="2" charset="-120"/>
                <a:ea typeface="宋体" panose="02010600030101010101" pitchFamily="2" charset="-122"/>
              </a:rPr>
              <a:t>进行中</a:t>
            </a:r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） </a:t>
            </a:r>
            <a:endParaRPr kumimoji="1" lang="zh-CN" altLang="en-US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3" name="图片 2" descr="教学空间-活动-进行中N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0" y="1049655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662</Words>
  <Application>WPS 演示</Application>
  <PresentationFormat>Widescreen</PresentationFormat>
  <Paragraphs>94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8" baseType="lpstr">
      <vt:lpstr>Arial</vt:lpstr>
      <vt:lpstr>宋体</vt:lpstr>
      <vt:lpstr>Wingdings</vt:lpstr>
      <vt:lpstr>Songti TC</vt:lpstr>
      <vt:lpstr>Microsoft JhengHei UI</vt:lpstr>
      <vt:lpstr>等线 Light</vt:lpstr>
      <vt:lpstr>Calibri Light</vt:lpstr>
      <vt:lpstr>Calibri</vt:lpstr>
      <vt:lpstr>等线</vt:lpstr>
      <vt:lpstr>微软雅黑</vt:lpstr>
      <vt:lpstr>Arial Unicode MS</vt:lpstr>
      <vt:lpstr>Office Theme</vt:lpstr>
      <vt:lpstr>教师端效果图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Yongxin Liao</dc:creator>
  <cp:lastModifiedBy>xw</cp:lastModifiedBy>
  <cp:revision>313</cp:revision>
  <dcterms:created xsi:type="dcterms:W3CDTF">2019-07-24T04:59:00Z</dcterms:created>
  <dcterms:modified xsi:type="dcterms:W3CDTF">2019-08-14T13:52:58Z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